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060fb8e33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060fb8e33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060fb8e33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060fb8e33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060fb8e33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060fb8e33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060fb8e33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060fb8e33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060fb8e33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060fb8e33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060fb8e33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060fb8e33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060fb8e33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060fb8e33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060fb8e33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060fb8e33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060fb8e3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060fb8e3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060fb8e3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060fb8e3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060fb8e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060fb8e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060fb8e33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060fb8e33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4060fb8e33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4060fb8e33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060fb8e33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060fb8e33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060fb8e33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060fb8e33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060fb8e3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060fb8e3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060fb8e3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060fb8e3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060fb8e3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060fb8e3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060fb8e33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060fb8e33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060fb8e33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060fb8e33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060fb8e33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060fb8e33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060fb8e33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060fb8e33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060fb8e33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060fb8e33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mailto:achaud16@asu.edu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wrccdc.org/competition-overview" TargetMode="External"/><Relationship Id="rId4" Type="http://schemas.openxmlformats.org/officeDocument/2006/relationships/hyperlink" Target="https://www.scribd.com/document/318192735/wrccdc-security-policy" TargetMode="External"/><Relationship Id="rId5" Type="http://schemas.openxmlformats.org/officeDocument/2006/relationships/hyperlink" Target="http://nccdc.org/files/CCDCteamprepguide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35975" y="374600"/>
            <a:ext cx="8520600" cy="98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WRCCDC - 2019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7475" y="1357400"/>
            <a:ext cx="4149971" cy="29579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2384475" y="4315375"/>
            <a:ext cx="43320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Ankur Chowdhary (achaud16@asu.edu)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WRCCDC - How we lose points</a:t>
            </a:r>
            <a:endParaRPr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rabicPeriod"/>
            </a:pPr>
            <a:r>
              <a:rPr lang="en">
                <a:solidFill>
                  <a:srgbClr val="FF0000"/>
                </a:solidFill>
              </a:rPr>
              <a:t>Red Team activities- Service goes down due to attack or misconfiguration on our part, scoring engine deducts points. User level access costs fewer points than root level access on VM/services.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rabicPeriod"/>
            </a:pPr>
            <a:r>
              <a:rPr lang="en">
                <a:solidFill>
                  <a:srgbClr val="FF0000"/>
                </a:solidFill>
              </a:rPr>
              <a:t>Failed to submit business injects on time or incomplete business injects 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rabicPeriod"/>
            </a:pPr>
            <a:r>
              <a:rPr lang="en">
                <a:solidFill>
                  <a:srgbClr val="FF0000"/>
                </a:solidFill>
              </a:rPr>
              <a:t>Bad incident reports.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rabicPeriod"/>
            </a:pPr>
            <a:r>
              <a:rPr lang="en">
                <a:solidFill>
                  <a:srgbClr val="FF0000"/>
                </a:solidFill>
              </a:rPr>
              <a:t>Bad presentations and Orange team operations.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AutoNum type="arabicPeriod"/>
            </a:pPr>
            <a:r>
              <a:rPr lang="en">
                <a:solidFill>
                  <a:srgbClr val="FF0000"/>
                </a:solidFill>
              </a:rPr>
              <a:t>Black Team helps you to debug networking issues that you can’t figure out.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Team which scores best on Service Points, Inject Points, Incidence Response points wins.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Critical Services </a:t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947" y="1148122"/>
            <a:ext cx="3682037" cy="341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7375" y="1217750"/>
            <a:ext cx="4608999" cy="291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311700" y="281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Injects</a:t>
            </a:r>
            <a:endParaRPr/>
          </a:p>
        </p:txBody>
      </p:sp>
      <p:pic>
        <p:nvPicPr>
          <p:cNvPr id="124" name="Google Shape;12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277" y="1017725"/>
            <a:ext cx="3652974" cy="39621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5" name="Google Shape;125;p24"/>
          <p:cNvSpPr txBox="1"/>
          <p:nvPr/>
        </p:nvSpPr>
        <p:spPr>
          <a:xfrm>
            <a:off x="5113175" y="2285250"/>
            <a:ext cx="34938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450" y="1017725"/>
            <a:ext cx="3756622" cy="39621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Incidence Response</a:t>
            </a:r>
            <a:endParaRPr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973" y="1017725"/>
            <a:ext cx="3967801" cy="3950024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Commitment</a:t>
            </a:r>
            <a:endParaRPr/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August-September 3-4 hours every week + meeting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October-December</a:t>
            </a:r>
            <a:r>
              <a:rPr lang="en">
                <a:solidFill>
                  <a:srgbClr val="0000FF"/>
                </a:solidFill>
              </a:rPr>
              <a:t> - 5-6 hours/week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Qualifier - January ~ 8-10 hours/week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Feb - March End ~ 8-10 hours/week 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FAQs?	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Can I compete if I graduate this semester?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Yes. If you are registered in current team, they allow you to compete this season.</a:t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 don’t have that much experience in Cybersecurity, will I be a good fit?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We have talked to competing team members from other schools with Biotech and Electrical Engg. majors, as long as you are dedicated you can be good fit.</a:t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When does Red Team starts to attack/ begin?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FF"/>
                </a:solidFill>
              </a:rPr>
              <a:t>Same time as you login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FAQs?</a:t>
            </a:r>
            <a:endParaRPr/>
          </a:p>
        </p:txBody>
      </p:sp>
      <p:sp>
        <p:nvSpPr>
          <p:cNvPr id="150" name="Google Shape;150;p28"/>
          <p:cNvSpPr txBox="1"/>
          <p:nvPr>
            <p:ph idx="1" type="body"/>
          </p:nvPr>
        </p:nvSpPr>
        <p:spPr>
          <a:xfrm>
            <a:off x="2753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What tools Red Team uses?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Cobalt Strike, </a:t>
            </a:r>
            <a:r>
              <a:rPr lang="en" sz="1600">
                <a:solidFill>
                  <a:srgbClr val="0000FF"/>
                </a:solidFill>
              </a:rPr>
              <a:t>metasploit</a:t>
            </a:r>
            <a:r>
              <a:rPr lang="en" sz="1600">
                <a:solidFill>
                  <a:srgbClr val="0000FF"/>
                </a:solidFill>
              </a:rPr>
              <a:t>, etc. </a:t>
            </a:r>
            <a:endParaRPr sz="16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What is strength of Red Team? 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Regionals have 15 members with ~5-10 years of industrial experience.</a:t>
            </a:r>
            <a:endParaRPr sz="16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Can we initially shut ourselves from external network and bring services up once we have secured </a:t>
            </a:r>
            <a:r>
              <a:rPr lang="en" sz="1600">
                <a:solidFill>
                  <a:srgbClr val="000000"/>
                </a:solidFill>
              </a:rPr>
              <a:t>everything</a:t>
            </a:r>
            <a:r>
              <a:rPr lang="en" sz="1600">
                <a:solidFill>
                  <a:srgbClr val="000000"/>
                </a:solidFill>
              </a:rPr>
              <a:t> - take some penalty at beginning and be safer in long run ?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They know you will try that - scoring engine penalty is twice as high initially</a:t>
            </a:r>
            <a:endParaRPr sz="16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How do I know we have been hacked and it’s not a misconfiguration?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266875" y="220600"/>
            <a:ext cx="3267000" cy="5058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 will definitely know….!!!!</a:t>
            </a:r>
            <a:endParaRPr sz="1800"/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575" y="1787325"/>
            <a:ext cx="3827300" cy="10476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7" name="Google Shape;15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588" y="3049575"/>
            <a:ext cx="3729474" cy="1614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8" name="Google Shape;15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7550" y="252975"/>
            <a:ext cx="3529097" cy="23187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9" name="Google Shape;15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74274" y="2770600"/>
            <a:ext cx="3801952" cy="19551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Perks</a:t>
            </a:r>
            <a:endParaRPr/>
          </a:p>
        </p:txBody>
      </p:sp>
      <p:pic>
        <p:nvPicPr>
          <p:cNvPr id="165" name="Google Shape;1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5250" y="1017725"/>
            <a:ext cx="3897394" cy="3820975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6" name="Google Shape;166;p30"/>
          <p:cNvSpPr txBox="1"/>
          <p:nvPr/>
        </p:nvSpPr>
        <p:spPr>
          <a:xfrm>
            <a:off x="188000" y="1017725"/>
            <a:ext cx="4524900" cy="37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>
                <a:solidFill>
                  <a:srgbClr val="0000FF"/>
                </a:solidFill>
              </a:rPr>
              <a:t>Chance to network with renowned industry professionals working as Red Team members, pen-testers in the Industry.</a:t>
            </a:r>
            <a:endParaRPr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>
                <a:solidFill>
                  <a:srgbClr val="0000FF"/>
                </a:solidFill>
              </a:rPr>
              <a:t>Chance to interact with recruiters for Cybersecurity positions. </a:t>
            </a:r>
            <a:endParaRPr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>
                <a:solidFill>
                  <a:srgbClr val="0000FF"/>
                </a:solidFill>
              </a:rPr>
              <a:t>Real world Blue teaming practice enhances your preparedness to respond to actual cyberattacks.</a:t>
            </a:r>
            <a:endParaRPr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>
                <a:solidFill>
                  <a:srgbClr val="0000FF"/>
                </a:solidFill>
              </a:rPr>
              <a:t>WRCCDC trip is sponsored by ASU Center for Cybersecurity and Digital Forensics (CDF).</a:t>
            </a:r>
            <a:endParaRPr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>
                <a:solidFill>
                  <a:srgbClr val="0000FF"/>
                </a:solidFill>
              </a:rPr>
              <a:t>Add CCDC experience to your Resume. Past team members found good positions in Cybersecurity Industry. </a:t>
            </a:r>
            <a:endParaRPr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 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Perks</a:t>
            </a:r>
            <a:endParaRPr/>
          </a:p>
        </p:txBody>
      </p:sp>
      <p:pic>
        <p:nvPicPr>
          <p:cNvPr id="172" name="Google Shape;17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350" y="1115525"/>
            <a:ext cx="4005049" cy="265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000" y="1158000"/>
            <a:ext cx="3932389" cy="265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CCDC ?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What you will do when you actually get attacked by some professional hackers?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How will you ensure your customers don’t lose </a:t>
            </a:r>
            <a:r>
              <a:rPr lang="en" sz="1600">
                <a:solidFill>
                  <a:schemeClr val="dk1"/>
                </a:solidFill>
              </a:rPr>
              <a:t>their</a:t>
            </a:r>
            <a:r>
              <a:rPr lang="en" sz="1600">
                <a:solidFill>
                  <a:schemeClr val="dk1"/>
                </a:solidFill>
              </a:rPr>
              <a:t> business?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Can you tell your boss why this attack happened in the first place, and how you ensured it won’t happen again?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Can you work/coordinate as a team to protect your Company or Government  Organization?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Largest college level cyber defense competition.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Focused on managing and protecting cyber infrastructure.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Most competitions are focused on offensive aspect of cybersecurity, limited for defense.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CCDC  gives a unique opportunity to learn and respond to actual cyber attack.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WRCCDC 2018 Team</a:t>
            </a:r>
            <a:endParaRPr/>
          </a:p>
        </p:txBody>
      </p:sp>
      <p:pic>
        <p:nvPicPr>
          <p:cNvPr id="179" name="Google Shape;1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050" y="1249000"/>
            <a:ext cx="4213874" cy="244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5300" y="1224725"/>
            <a:ext cx="3825885" cy="247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WRCCDC 2017 Team</a:t>
            </a:r>
            <a:endParaRPr/>
          </a:p>
        </p:txBody>
      </p:sp>
      <p:pic>
        <p:nvPicPr>
          <p:cNvPr id="186" name="Google Shape;1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625" y="1131400"/>
            <a:ext cx="8012475" cy="36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22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WRCCDC ASU </a:t>
            </a:r>
            <a:r>
              <a:rPr lang="en"/>
              <a:t>Alumni</a:t>
            </a:r>
            <a:endParaRPr/>
          </a:p>
        </p:txBody>
      </p:sp>
      <p:sp>
        <p:nvSpPr>
          <p:cNvPr id="192" name="Google Shape;192;p34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FF"/>
                </a:solidFill>
              </a:rPr>
              <a:t>2018 </a:t>
            </a:r>
            <a:r>
              <a:rPr b="1" lang="en" sz="1400">
                <a:solidFill>
                  <a:srgbClr val="0000FF"/>
                </a:solidFill>
              </a:rPr>
              <a:t>- Team</a:t>
            </a:r>
            <a:endParaRPr b="1"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Vaibhav Dixit  - Software Engineer (Comcast) - Grad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Chase Lybbert - Cybersecurity Analyst ( McKesson) - Undergrad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Jeffrey Moore - Security Engineer (McKesson) - Undergrad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Michael O’Loughlin - (UHaul Corporate) - </a:t>
            </a:r>
            <a:r>
              <a:rPr lang="en" sz="1400">
                <a:solidFill>
                  <a:srgbClr val="0000FF"/>
                </a:solidFill>
              </a:rPr>
              <a:t>Undergrad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Jacob Loden - Sr. Pen Tester (Honeywell) - Undergrad</a:t>
            </a:r>
            <a:endParaRPr sz="1400">
              <a:solidFill>
                <a:srgbClr val="0000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FF"/>
                </a:solidFill>
              </a:rPr>
              <a:t>2017 - Team</a:t>
            </a:r>
            <a:endParaRPr b="1" sz="1400">
              <a:solidFill>
                <a:srgbClr val="0000FF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Tejas Khairnar - Security Engineer (Intuit) - Grad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Emanuel Boderash - Security Application Engineer (AMEX) - Undergrad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John Shaller - (Accenture) - Undergrad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Nicholas Ton - Network Consulting Engineer (Cisco) - Undergrad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Wil Gibbs - ASU Student, President: pwddevils - Undergrad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Ngoc Nguyen - ? </a:t>
            </a:r>
            <a:endParaRPr sz="1400">
              <a:solidFill>
                <a:srgbClr val="00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" sz="1400">
                <a:solidFill>
                  <a:srgbClr val="0000FF"/>
                </a:solidFill>
              </a:rPr>
              <a:t>Daniel Martin - ?</a:t>
            </a:r>
            <a:endParaRPr sz="1400"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Joining Requirements</a:t>
            </a:r>
            <a:endParaRPr/>
          </a:p>
        </p:txBody>
      </p:sp>
      <p:sp>
        <p:nvSpPr>
          <p:cNvPr id="198" name="Google Shape;198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Write me an email titled “WRCCDC 2019 - Team ASU”- </a:t>
            </a:r>
            <a:r>
              <a:rPr lang="en" u="sng">
                <a:solidFill>
                  <a:srgbClr val="0000FF"/>
                </a:solidFill>
                <a:hlinkClick r:id="rId3"/>
              </a:rPr>
              <a:t>achaud16@asu.edu</a:t>
            </a:r>
            <a:r>
              <a:rPr lang="en">
                <a:solidFill>
                  <a:srgbClr val="000000"/>
                </a:solidFill>
              </a:rPr>
              <a:t>. Let me know your background and expected graduation date. Resumes not required.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Meeting every Friday 4-5 pm in BYENG 210.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Create an account on ThothLab: https://www.thothlab.com/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Slack Channel : https://asu-ccdc.slack.com.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Last year team members will join us remotely at times to give you instructions on how to prepare.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Bring your laptop. Meeting times will be decided based on timings that suit for most participants, likely to be Thursday or Friday evenings.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and Previous Documents</a:t>
            </a:r>
            <a:endParaRPr/>
          </a:p>
        </p:txBody>
      </p:sp>
      <p:sp>
        <p:nvSpPr>
          <p:cNvPr id="204" name="Google Shape;204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http://www.wrccdc.org/competition-overview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https://archive.wrccdc.org/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https://www.nationalccdc.org/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https://www.scribd.com/document/318192735/wrccdc-security-policy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http://nccdc.org/files/CCDCteamprepguide.pdf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https://en.wikipedia.org/wiki/National_Collegiate_Cyber_Defense_Competition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NCCDC 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7748" y="1206750"/>
            <a:ext cx="5912276" cy="352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WRCCDC 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900" y="1230775"/>
            <a:ext cx="6000750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251050" y="238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42050" y="878075"/>
            <a:ext cx="8204100" cy="32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000FF"/>
                </a:solidFill>
              </a:rPr>
              <a:t>Stage 1: Invitationals  (Virtual)</a:t>
            </a:r>
            <a:endParaRPr sz="1200" u="sng">
              <a:solidFill>
                <a:srgbClr val="0000FF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 sz="1200">
                <a:solidFill>
                  <a:srgbClr val="0000FF"/>
                </a:solidFill>
              </a:rPr>
              <a:t>Sept 1 - Registration for Invitationals </a:t>
            </a:r>
            <a:endParaRPr sz="1200">
              <a:solidFill>
                <a:srgbClr val="0000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 sz="1200">
                <a:solidFill>
                  <a:srgbClr val="0000FF"/>
                </a:solidFill>
              </a:rPr>
              <a:t>Oct 1 - Invitational 1</a:t>
            </a:r>
            <a:endParaRPr sz="1200">
              <a:solidFill>
                <a:srgbClr val="0000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 sz="1200">
                <a:solidFill>
                  <a:srgbClr val="0000FF"/>
                </a:solidFill>
              </a:rPr>
              <a:t>November 3 - Invitational 2</a:t>
            </a:r>
            <a:endParaRPr sz="1200">
              <a:solidFill>
                <a:srgbClr val="0000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 sz="1200">
                <a:solidFill>
                  <a:srgbClr val="0000FF"/>
                </a:solidFill>
              </a:rPr>
              <a:t>December 3 - Invitational 3</a:t>
            </a:r>
            <a:endParaRPr sz="1200">
              <a:solidFill>
                <a:srgbClr val="0000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 sz="1200">
                <a:solidFill>
                  <a:srgbClr val="0000FF"/>
                </a:solidFill>
              </a:rPr>
              <a:t>December 16 - Team </a:t>
            </a:r>
            <a:r>
              <a:rPr lang="en" sz="1200">
                <a:solidFill>
                  <a:srgbClr val="0000FF"/>
                </a:solidFill>
              </a:rPr>
              <a:t>Roster</a:t>
            </a:r>
            <a:r>
              <a:rPr lang="en" sz="1200">
                <a:solidFill>
                  <a:srgbClr val="0000FF"/>
                </a:solidFill>
              </a:rPr>
              <a:t> Due (12 max, 2 grad students) - 8 will play </a:t>
            </a:r>
            <a:endParaRPr sz="12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000FF"/>
                </a:solidFill>
              </a:rPr>
              <a:t>Stage 2 - Qualifiers (Virtual)</a:t>
            </a:r>
            <a:endParaRPr sz="1200" u="sng">
              <a:solidFill>
                <a:srgbClr val="0000FF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 sz="1200">
                <a:solidFill>
                  <a:srgbClr val="0000FF"/>
                </a:solidFill>
              </a:rPr>
              <a:t>Jan 28 - Qualifiers ( 8 out of 17-20 teams go to next round)</a:t>
            </a:r>
            <a:endParaRPr sz="1200">
              <a:solidFill>
                <a:srgbClr val="0000FF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 sz="1200">
                <a:solidFill>
                  <a:srgbClr val="0000FF"/>
                </a:solidFill>
              </a:rPr>
              <a:t>Jan 31 - Student Resumes due</a:t>
            </a:r>
            <a:endParaRPr sz="12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000FF"/>
                </a:solidFill>
              </a:rPr>
              <a:t>Stage 3 - Regionals (In-Person)</a:t>
            </a:r>
            <a:endParaRPr sz="1200" u="sng">
              <a:solidFill>
                <a:srgbClr val="0000FF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 sz="1200">
                <a:solidFill>
                  <a:srgbClr val="0000FF"/>
                </a:solidFill>
              </a:rPr>
              <a:t>Final Team </a:t>
            </a:r>
            <a:r>
              <a:rPr lang="en" sz="1200">
                <a:solidFill>
                  <a:srgbClr val="0000FF"/>
                </a:solidFill>
              </a:rPr>
              <a:t>roster</a:t>
            </a:r>
            <a:r>
              <a:rPr lang="en" sz="1200">
                <a:solidFill>
                  <a:srgbClr val="0000FF"/>
                </a:solidFill>
              </a:rPr>
              <a:t> due</a:t>
            </a:r>
            <a:endParaRPr sz="1200">
              <a:solidFill>
                <a:srgbClr val="0000FF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 sz="1200">
                <a:solidFill>
                  <a:srgbClr val="0000FF"/>
                </a:solidFill>
              </a:rPr>
              <a:t>March 24-26 - Cal Poly </a:t>
            </a:r>
            <a:r>
              <a:rPr lang="en" sz="1200">
                <a:solidFill>
                  <a:srgbClr val="0000FF"/>
                </a:solidFill>
              </a:rPr>
              <a:t>Pomona</a:t>
            </a:r>
            <a:r>
              <a:rPr lang="en" sz="1200">
                <a:solidFill>
                  <a:srgbClr val="0000FF"/>
                </a:solidFill>
              </a:rPr>
              <a:t> </a:t>
            </a:r>
            <a:endParaRPr sz="1200">
              <a:solidFill>
                <a:srgbClr val="0000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Composition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White Team  - Hands out business injects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Black Team - Sets up your network infrastructure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Red Team - Attempts to penetrate your network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Blue Team  - Us (8 playing members), 4 - reserved (no </a:t>
            </a:r>
            <a:r>
              <a:rPr lang="en">
                <a:solidFill>
                  <a:srgbClr val="0000FF"/>
                </a:solidFill>
              </a:rPr>
              <a:t>substitutions</a:t>
            </a:r>
            <a:r>
              <a:rPr lang="en">
                <a:solidFill>
                  <a:srgbClr val="0000FF"/>
                </a:solidFill>
              </a:rPr>
              <a:t> during competitions)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Char char="●"/>
            </a:pPr>
            <a:r>
              <a:rPr lang="en">
                <a:solidFill>
                  <a:srgbClr val="FF9900"/>
                </a:solidFill>
              </a:rPr>
              <a:t>Orange Team - Customer who calls to check service status </a:t>
            </a:r>
            <a:endParaRPr>
              <a:solidFill>
                <a:srgbClr val="FF99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Gold Team - They are organizers, they send emails for logistics, conference calls to answer questions on rules, etc.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and Responsibilities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Windows Admin - 2003, XP, 2010, 2016, 2012-Server ?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Linux Admin - Debian, Redhat, Arch Linux, Gentoo, Fedora, Ubuntu, Feratu ?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Inject Admin - ?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Firewall Admin 1&amp;2 - ?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Incident Response Admin - ?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Log Analysis Admin - ?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Database, Webapp Security Admin - ?</a:t>
            </a:r>
            <a:endParaRPr>
              <a:solidFill>
                <a:srgbClr val="00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800"/>
              <a:buChar char="●"/>
            </a:pPr>
            <a:r>
              <a:rPr lang="en">
                <a:solidFill>
                  <a:srgbClr val="0000FF"/>
                </a:solidFill>
              </a:rPr>
              <a:t>Presentation and Orange Team Admin - ?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</a:t>
            </a:r>
            <a:endParaRPr/>
          </a:p>
        </p:txBody>
      </p:sp>
      <p:sp>
        <p:nvSpPr>
          <p:cNvPr id="98" name="Google Shape;98;p20"/>
          <p:cNvSpPr txBox="1"/>
          <p:nvPr/>
        </p:nvSpPr>
        <p:spPr>
          <a:xfrm>
            <a:off x="357850" y="1066100"/>
            <a:ext cx="33786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Qualifiers </a:t>
            </a:r>
            <a:r>
              <a:rPr lang="en" sz="1600"/>
              <a:t>-  10 VMs - mix of Linux and Windows - 2,3 services on VMs, some VMs have no running services. Palo Alto Virtual Firewall.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Regionals </a:t>
            </a:r>
            <a:r>
              <a:rPr lang="en" sz="1600"/>
              <a:t>- 8 physical machines, 20 virtual machines - 60% Linux, 40% Windows on VMWare esxi and other virtual infrastructure, Palo Alto Hardware Firewall, Cisco Switch.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8850" y="990413"/>
            <a:ext cx="506726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WRCCDC - How we gain points ?</a:t>
            </a:r>
            <a:endParaRPr/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rgbClr val="0000FF"/>
                </a:solidFill>
              </a:rPr>
              <a:t>Critical Services</a:t>
            </a:r>
            <a:r>
              <a:rPr lang="en" sz="1600"/>
              <a:t>: </a:t>
            </a:r>
            <a:r>
              <a:rPr lang="en" sz="1600">
                <a:solidFill>
                  <a:schemeClr val="dk1"/>
                </a:solidFill>
              </a:rPr>
              <a:t>Services are checked for functionality and availability throughout the competition – you gain points each time one of your services is “up” or functioning properly when it is checked. Scoring Engine ticks every ~5-10 mins.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rgbClr val="0000FF"/>
                </a:solidFill>
              </a:rPr>
              <a:t>Injects</a:t>
            </a:r>
            <a:r>
              <a:rPr lang="en" sz="1600"/>
              <a:t>: </a:t>
            </a:r>
            <a:r>
              <a:rPr lang="en" sz="1600">
                <a:solidFill>
                  <a:srgbClr val="000000"/>
                </a:solidFill>
              </a:rPr>
              <a:t>Each team needs to perform business tasks and submit reports. Tasks range from simple password policy to complex - </a:t>
            </a:r>
            <a:r>
              <a:rPr lang="en" sz="1600">
                <a:solidFill>
                  <a:srgbClr val="000000"/>
                </a:solidFill>
              </a:rPr>
              <a:t>set up</a:t>
            </a:r>
            <a:r>
              <a:rPr lang="en" sz="1600">
                <a:solidFill>
                  <a:srgbClr val="000000"/>
                </a:solidFill>
              </a:rPr>
              <a:t> Sendmail server and create users for access by Orange Team, install IIS Server, </a:t>
            </a:r>
            <a:r>
              <a:rPr lang="en" sz="1600">
                <a:solidFill>
                  <a:srgbClr val="000000"/>
                </a:solidFill>
              </a:rPr>
              <a:t>set up</a:t>
            </a:r>
            <a:r>
              <a:rPr lang="en" sz="1600">
                <a:solidFill>
                  <a:srgbClr val="000000"/>
                </a:solidFill>
              </a:rPr>
              <a:t> DNS subdomains for websites. (0%- no submissions, 10% - something submitted, 25% - incorrect, 50% - didn’t follow instructions, 75% - correct but incomplete, 100% - nailed it)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rgbClr val="0000FF"/>
                </a:solidFill>
              </a:rPr>
              <a:t>I</a:t>
            </a:r>
            <a:r>
              <a:rPr lang="en" sz="1600">
                <a:solidFill>
                  <a:srgbClr val="0000FF"/>
                </a:solidFill>
              </a:rPr>
              <a:t>ncident Response</a:t>
            </a:r>
            <a:r>
              <a:rPr lang="en" sz="1600"/>
              <a:t>: </a:t>
            </a:r>
            <a:r>
              <a:rPr lang="en" sz="1600">
                <a:solidFill>
                  <a:srgbClr val="000000"/>
                </a:solidFill>
              </a:rPr>
              <a:t>Submit a successful and detailed root cause analysis report with proof (logs) to showcase you detected incident, how it can be prevented in future - Firewall, IDS, service logs.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>
                <a:solidFill>
                  <a:srgbClr val="0000FF"/>
                </a:solidFill>
              </a:rPr>
              <a:t>Presentations and Orange Team (customer support) </a:t>
            </a:r>
            <a:r>
              <a:rPr lang="en" sz="1600"/>
              <a:t>- </a:t>
            </a:r>
            <a:r>
              <a:rPr lang="en" sz="1600">
                <a:solidFill>
                  <a:srgbClr val="000000"/>
                </a:solidFill>
              </a:rPr>
              <a:t>4 different presenters need to present to a panel.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